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36" r:id="rId1"/>
  </p:sldMasterIdLst>
  <p:notesMasterIdLst>
    <p:notesMasterId r:id="rId8"/>
  </p:notesMasterIdLst>
  <p:sldIdLst>
    <p:sldId id="256" r:id="rId2"/>
    <p:sldId id="265" r:id="rId3"/>
    <p:sldId id="260" r:id="rId4"/>
    <p:sldId id="261" r:id="rId5"/>
    <p:sldId id="262" r:id="rId6"/>
    <p:sldId id="257" r:id="rId7"/>
  </p:sldIdLst>
  <p:sldSz cx="9144000" cy="5715000" type="screen16x10"/>
  <p:notesSz cx="6858000" cy="9144000"/>
  <p:defaultTextStyle>
    <a:defPPr>
      <a:defRPr lang="en-US"/>
    </a:defPPr>
    <a:lvl1pPr marL="0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02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03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05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07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09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10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212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814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8" autoAdjust="0"/>
    <p:restoredTop sz="66542" autoAdjust="0"/>
  </p:normalViewPr>
  <p:slideViewPr>
    <p:cSldViewPr snapToGrid="0" snapToObjects="1">
      <p:cViewPr varScale="1">
        <p:scale>
          <a:sx n="100" d="100"/>
          <a:sy n="100" d="100"/>
        </p:scale>
        <p:origin x="221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EC98E8-305A-4849-8260-7031D7EB5C79}" type="datetimeFigureOut">
              <a:rPr lang="et-EE" smtClean="0"/>
              <a:t>19.04.2018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B08FE-0691-4A6C-B5F5-D72EAE22DE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19834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B08FE-0691-4A6C-B5F5-D72EAE22DEF5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44174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B08FE-0691-4A6C-B5F5-D72EAE22DEF5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41087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B08FE-0691-4A6C-B5F5-D72EAE22DEF5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88203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B08FE-0691-4A6C-B5F5-D72EAE22DEF5}" type="slidenum">
              <a:rPr lang="et-EE" smtClean="0"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71261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B08FE-0691-4A6C-B5F5-D72EAE22DEF5}" type="slidenum">
              <a:rPr lang="et-EE" smtClean="0"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96592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B08FE-0691-4A6C-B5F5-D72EAE22DEF5}" type="slidenum">
              <a:rPr lang="et-EE" smtClean="0"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22355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aleh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8650" y="935302"/>
            <a:ext cx="7886700" cy="1989667"/>
          </a:xfrm>
        </p:spPr>
        <p:txBody>
          <a:bodyPr bIns="0" anchor="b">
            <a:normAutofit/>
          </a:bodyPr>
          <a:lstStyle>
            <a:lvl1pPr algn="ctr" fontAlgn="ctr">
              <a:lnSpc>
                <a:spcPts val="5000"/>
              </a:lnSpc>
              <a:spcAft>
                <a:spcPts val="0"/>
              </a:spcAft>
              <a:defRPr sz="5400" b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t-EE" dirty="0"/>
              <a:t>Presentatsiooni pealkiri kirjuta siia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001698"/>
            <a:ext cx="6858000" cy="1379802"/>
          </a:xfrm>
        </p:spPr>
        <p:txBody>
          <a:bodyPr>
            <a:normAutofit/>
          </a:bodyPr>
          <a:lstStyle>
            <a:lvl1pPr marL="0" indent="0" algn="ctr">
              <a:buNone/>
              <a:defRPr sz="2400" b="0"/>
            </a:lvl1pPr>
            <a:lvl2pPr marL="257168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2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8" indent="0" algn="ctr">
              <a:buNone/>
              <a:defRPr sz="900"/>
            </a:lvl9pPr>
          </a:lstStyle>
          <a:p>
            <a:r>
              <a:rPr lang="et-EE" dirty="0"/>
              <a:t>Siia kirjuta presentatsiooni alapealkiri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82AF0-A1CB-4BF2-B8DD-C7C531BA2636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ealkiri ja vertikaaln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t-EE" dirty="0"/>
              <a:t>Kliki siia ja kirjuta sisutekst</a:t>
            </a:r>
          </a:p>
          <a:p>
            <a:pPr lvl="1"/>
            <a:r>
              <a:rPr lang="et-EE" dirty="0" err="1"/>
              <a:t>Second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2"/>
            <a:r>
              <a:rPr lang="et-EE" dirty="0" err="1"/>
              <a:t>Third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3"/>
            <a:r>
              <a:rPr lang="et-EE" dirty="0" err="1"/>
              <a:t>Fourth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4"/>
            <a:r>
              <a:rPr lang="et-EE" dirty="0" err="1"/>
              <a:t>Fifth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F971B-357B-4FF3-B89C-2292414CC69C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9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ne pealkiri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543676" y="304271"/>
            <a:ext cx="1971675" cy="4843198"/>
          </a:xfrm>
        </p:spPr>
        <p:txBody>
          <a:bodyPr vert="eaVert"/>
          <a:lstStyle/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2" y="304271"/>
            <a:ext cx="5800725" cy="4843198"/>
          </a:xfrm>
        </p:spPr>
        <p:txBody>
          <a:bodyPr vert="eaVert"/>
          <a:lstStyle/>
          <a:p>
            <a:pPr lvl="0"/>
            <a:r>
              <a:rPr lang="et-EE" dirty="0"/>
              <a:t>Kliki siia ja kirjuta sisutekst</a:t>
            </a:r>
          </a:p>
          <a:p>
            <a:pPr lvl="1"/>
            <a:r>
              <a:rPr lang="et-EE" dirty="0" err="1"/>
              <a:t>Second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2"/>
            <a:r>
              <a:rPr lang="et-EE" dirty="0" err="1"/>
              <a:t>Third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3"/>
            <a:r>
              <a:rPr lang="et-EE" dirty="0" err="1"/>
              <a:t>Fourth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4"/>
            <a:r>
              <a:rPr lang="et-EE" dirty="0" err="1"/>
              <a:t>Fifth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CE9D-AA8A-47EF-8732-992FAC632CEC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774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5F6E-2599-48A9-A5EE-6FB11141E950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 hasCustomPrompt="1"/>
          </p:nvPr>
        </p:nvSpPr>
        <p:spPr>
          <a:xfrm>
            <a:off x="628650" y="1669551"/>
            <a:ext cx="7886700" cy="295859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t-EE" dirty="0" err="1"/>
              <a:t>Klikka</a:t>
            </a:r>
            <a:r>
              <a:rPr lang="et-EE" dirty="0"/>
              <a:t> ja sisesta diagramm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248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audio-video-me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91932-FAA2-48DC-A760-C3499EB511B7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edia Placeholder 6"/>
          <p:cNvSpPr>
            <a:spLocks noGrp="1"/>
          </p:cNvSpPr>
          <p:nvPr>
            <p:ph type="media" sz="quarter" idx="13" hasCustomPrompt="1"/>
          </p:nvPr>
        </p:nvSpPr>
        <p:spPr>
          <a:xfrm>
            <a:off x="628650" y="1547813"/>
            <a:ext cx="7886700" cy="30797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meediafail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063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D67D4-8972-4830-93FD-608303A3E6DF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3" hasCustomPrompt="1"/>
          </p:nvPr>
        </p:nvSpPr>
        <p:spPr>
          <a:xfrm>
            <a:off x="628650" y="1571625"/>
            <a:ext cx="7886700" cy="3000375"/>
          </a:xfrm>
        </p:spPr>
        <p:txBody>
          <a:bodyPr/>
          <a:lstStyle/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tabel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47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 jaluseg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ble Placeholder 6"/>
          <p:cNvSpPr>
            <a:spLocks noGrp="1"/>
          </p:cNvSpPr>
          <p:nvPr>
            <p:ph type="tbl" sz="quarter" idx="13" hasCustomPrompt="1"/>
          </p:nvPr>
        </p:nvSpPr>
        <p:spPr>
          <a:xfrm>
            <a:off x="128337" y="72189"/>
            <a:ext cx="8887326" cy="5405502"/>
          </a:xfrm>
        </p:spPr>
        <p:txBody>
          <a:bodyPr/>
          <a:lstStyle/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tabel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193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 valge taustag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ble Placeholder 6"/>
          <p:cNvSpPr>
            <a:spLocks noGrp="1"/>
          </p:cNvSpPr>
          <p:nvPr>
            <p:ph type="tbl" sz="quarter" idx="13" hasCustomPrompt="1"/>
          </p:nvPr>
        </p:nvSpPr>
        <p:spPr>
          <a:xfrm>
            <a:off x="128337" y="72189"/>
            <a:ext cx="8887326" cy="5405502"/>
          </a:xfrm>
        </p:spPr>
        <p:txBody>
          <a:bodyPr/>
          <a:lstStyle/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tabel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36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t-EE" dirty="0"/>
              <a:t>Sisesta siia oma pealkirja tekst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et-EE" dirty="0"/>
              <a:t>Kliki siia ja sisesta tekst</a:t>
            </a:r>
          </a:p>
          <a:p>
            <a:pPr lvl="1"/>
            <a:r>
              <a:rPr lang="et-EE" dirty="0" err="1"/>
              <a:t>Second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2"/>
            <a:r>
              <a:rPr lang="et-EE" dirty="0" err="1"/>
              <a:t>Third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3"/>
            <a:r>
              <a:rPr lang="et-EE" dirty="0" err="1"/>
              <a:t>Fourth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4"/>
            <a:r>
              <a:rPr lang="et-EE" dirty="0" err="1"/>
              <a:t>Fifth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3CC6-948E-4718-B9EE-DBCAFB34DFA8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321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Vahe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424787"/>
            <a:ext cx="7886700" cy="2377281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824557"/>
            <a:ext cx="7886700" cy="125015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00589D"/>
                </a:solidFill>
              </a:defRPr>
            </a:lvl1pPr>
            <a:lvl2pPr marL="257168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37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0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6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4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1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18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34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alampealkirja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85D6-F9A4-4E8B-A8D1-249F5B6DDA8F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34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isu kaks tul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t-EE" dirty="0"/>
              <a:t>Kliki siia ja kirjuta sisutekst</a:t>
            </a:r>
          </a:p>
          <a:p>
            <a:pPr lvl="1"/>
            <a:r>
              <a:rPr lang="et-EE" dirty="0" err="1"/>
              <a:t>Second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2"/>
            <a:r>
              <a:rPr lang="et-EE" dirty="0" err="1"/>
              <a:t>Third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3"/>
            <a:r>
              <a:rPr lang="et-EE" dirty="0" err="1"/>
              <a:t>Fourth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4"/>
            <a:r>
              <a:rPr lang="et-EE" dirty="0" err="1"/>
              <a:t>Fifth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521354"/>
            <a:ext cx="3886200" cy="362611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t-EE" dirty="0"/>
              <a:t>Kliki siia ja kirjuta sisutekst</a:t>
            </a:r>
          </a:p>
          <a:p>
            <a:pPr lvl="1"/>
            <a:r>
              <a:rPr lang="et-EE" dirty="0" err="1"/>
              <a:t>Second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2"/>
            <a:r>
              <a:rPr lang="et-EE" dirty="0" err="1"/>
              <a:t>Third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3"/>
            <a:r>
              <a:rPr lang="et-EE" dirty="0" err="1"/>
              <a:t>Fourth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4"/>
            <a:r>
              <a:rPr lang="et-EE" dirty="0" err="1"/>
              <a:t>Fifth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2DF3-8EB1-46B1-9B49-2987B3625F20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01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304274"/>
            <a:ext cx="7886700" cy="1104636"/>
          </a:xfrm>
        </p:spPr>
        <p:txBody>
          <a:bodyPr/>
          <a:lstStyle/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400969"/>
            <a:ext cx="3868340" cy="686593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257168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2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8" indent="0">
              <a:buNone/>
              <a:defRPr sz="900" b="1"/>
            </a:lvl9pPr>
          </a:lstStyle>
          <a:p>
            <a:pPr lvl="0"/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t-EE" dirty="0"/>
              <a:t>Kliki siia ja kirjuta sisutekst</a:t>
            </a:r>
          </a:p>
          <a:p>
            <a:pPr lvl="1"/>
            <a:r>
              <a:rPr lang="et-EE" dirty="0" err="1"/>
              <a:t>Second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2"/>
            <a:r>
              <a:rPr lang="et-EE" dirty="0" err="1"/>
              <a:t>Third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3"/>
            <a:r>
              <a:rPr lang="et-EE" dirty="0" err="1"/>
              <a:t>Fourth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4"/>
            <a:r>
              <a:rPr lang="et-EE" dirty="0" err="1"/>
              <a:t>Fifth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2" y="1400969"/>
            <a:ext cx="3887391" cy="686593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257168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2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8" indent="0">
              <a:buNone/>
              <a:defRPr sz="900" b="1"/>
            </a:lvl9pPr>
          </a:lstStyle>
          <a:p>
            <a:pPr lvl="0"/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t-EE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2" y="2087563"/>
            <a:ext cx="3887391" cy="3070490"/>
          </a:xfrm>
        </p:spPr>
        <p:txBody>
          <a:bodyPr/>
          <a:lstStyle/>
          <a:p>
            <a:pPr lvl="0"/>
            <a:r>
              <a:rPr lang="et-EE" dirty="0"/>
              <a:t>Kliki siia ja kirjuta sisutekst</a:t>
            </a:r>
          </a:p>
          <a:p>
            <a:pPr lvl="1"/>
            <a:r>
              <a:rPr lang="et-EE" dirty="0" err="1"/>
              <a:t>Second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2"/>
            <a:r>
              <a:rPr lang="et-EE" dirty="0" err="1"/>
              <a:t>Third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3"/>
            <a:r>
              <a:rPr lang="et-EE" dirty="0" err="1"/>
              <a:t>Fourth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4"/>
            <a:r>
              <a:rPr lang="et-EE" dirty="0" err="1"/>
              <a:t>Fifth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D8B87-B6FE-4D8C-A712-F0AFFEA2BDC1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92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C03D4-CAC0-4E04-821D-F6E32547E476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33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 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98597-5C48-46BF-8FF5-EFBF2E07CF26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45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isu ja seletav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822858"/>
            <a:ext cx="4629150" cy="4061354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t-EE" dirty="0"/>
              <a:t>Kliki siia ja kirjuta sisutekst</a:t>
            </a:r>
          </a:p>
          <a:p>
            <a:pPr lvl="1"/>
            <a:r>
              <a:rPr lang="et-EE" dirty="0" err="1"/>
              <a:t>Second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2"/>
            <a:r>
              <a:rPr lang="et-EE" dirty="0" err="1"/>
              <a:t>Third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3"/>
            <a:r>
              <a:rPr lang="et-EE" dirty="0" err="1"/>
              <a:t>Fourth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4"/>
            <a:r>
              <a:rPr lang="et-EE" dirty="0" err="1"/>
              <a:t>Fifth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900"/>
            </a:lvl1pPr>
            <a:lvl2pPr marL="257168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2" indent="0">
              <a:buNone/>
              <a:defRPr sz="563"/>
            </a:lvl7pPr>
            <a:lvl8pPr marL="1800180" indent="0">
              <a:buNone/>
              <a:defRPr sz="563"/>
            </a:lvl8pPr>
            <a:lvl9pPr marL="2057348" indent="0">
              <a:buNone/>
              <a:defRPr sz="563"/>
            </a:lvl9pPr>
          </a:lstStyle>
          <a:p>
            <a:pPr lvl="0"/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sisutekst</a:t>
            </a:r>
            <a:endParaRPr lang="et-E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72B2C-592B-4C6F-A340-D6C1A55C9C5A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193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t ja seletav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pealkirja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887391" y="822858"/>
            <a:ext cx="4629150" cy="4061354"/>
          </a:xfrm>
        </p:spPr>
        <p:txBody>
          <a:bodyPr anchor="ctr" anchorCtr="0"/>
          <a:lstStyle>
            <a:lvl1pPr marL="0" indent="0" algn="ctr">
              <a:buNone/>
              <a:defRPr sz="1800"/>
            </a:lvl1pPr>
            <a:lvl2pPr marL="257168" indent="0">
              <a:buNone/>
              <a:defRPr sz="1575"/>
            </a:lvl2pPr>
            <a:lvl3pPr marL="514337" indent="0">
              <a:buNone/>
              <a:defRPr sz="1350"/>
            </a:lvl3pPr>
            <a:lvl4pPr marL="771506" indent="0">
              <a:buNone/>
              <a:defRPr sz="1125"/>
            </a:lvl4pPr>
            <a:lvl5pPr marL="1028675" indent="0">
              <a:buNone/>
              <a:defRPr sz="1125"/>
            </a:lvl5pPr>
            <a:lvl6pPr marL="1285843" indent="0">
              <a:buNone/>
              <a:defRPr sz="1125"/>
            </a:lvl6pPr>
            <a:lvl7pPr marL="1543012" indent="0">
              <a:buNone/>
              <a:defRPr sz="1125"/>
            </a:lvl7pPr>
            <a:lvl8pPr marL="1800180" indent="0">
              <a:buNone/>
              <a:defRPr sz="1125"/>
            </a:lvl8pPr>
            <a:lvl9pPr marL="2057348" indent="0">
              <a:buNone/>
              <a:defRPr sz="1125"/>
            </a:lvl9pPr>
          </a:lstStyle>
          <a:p>
            <a:r>
              <a:rPr lang="et-EE" dirty="0"/>
              <a:t>Pildi lisamiseks </a:t>
            </a:r>
            <a:r>
              <a:rPr lang="et-EE" dirty="0" err="1"/>
              <a:t>klikka</a:t>
            </a:r>
            <a:r>
              <a:rPr lang="et-EE" dirty="0"/>
              <a:t> ikoonil</a:t>
            </a:r>
            <a:br>
              <a:rPr lang="et-EE" dirty="0"/>
            </a:br>
            <a:r>
              <a:rPr lang="et-EE" dirty="0"/>
              <a:t>või </a:t>
            </a:r>
            <a:r>
              <a:rPr lang="en-US" dirty="0"/>
              <a:t>l</a:t>
            </a:r>
            <a:r>
              <a:rPr lang="et-EE" dirty="0" err="1"/>
              <a:t>ohista</a:t>
            </a:r>
            <a:r>
              <a:rPr lang="et-EE" dirty="0"/>
              <a:t> pilt siia.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900"/>
            </a:lvl1pPr>
            <a:lvl2pPr marL="257168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2" indent="0">
              <a:buNone/>
              <a:defRPr sz="563"/>
            </a:lvl7pPr>
            <a:lvl8pPr marL="1800180" indent="0">
              <a:buNone/>
              <a:defRPr sz="563"/>
            </a:lvl8pPr>
            <a:lvl9pPr marL="2057348" indent="0">
              <a:buNone/>
              <a:defRPr sz="563"/>
            </a:lvl9pPr>
          </a:lstStyle>
          <a:p>
            <a:pPr lvl="0"/>
            <a:r>
              <a:rPr lang="en-US" dirty="0" err="1"/>
              <a:t>Sisesta</a:t>
            </a:r>
            <a:r>
              <a:rPr lang="en-US" dirty="0"/>
              <a:t> </a:t>
            </a:r>
            <a:r>
              <a:rPr lang="en-US" dirty="0" err="1"/>
              <a:t>siia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sisutekst</a:t>
            </a:r>
            <a:endParaRPr lang="et-E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ACE7-CE73-4C68-B4E4-A4487BBFFEF4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5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4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K</a:t>
            </a:r>
            <a:r>
              <a:rPr lang="et-EE" dirty="0" err="1"/>
              <a:t>liki</a:t>
            </a:r>
            <a:r>
              <a:rPr lang="et-EE" dirty="0"/>
              <a:t> siia ja sisesta oma pealkirja tekst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364481"/>
            <a:ext cx="2057400" cy="236753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D1C60-B3CC-4070-AABE-4998A6CD861D}" type="datetime1">
              <a:rPr lang="et-EE" smtClean="0"/>
              <a:t>19.04.2018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0" y="5103839"/>
            <a:ext cx="4953544" cy="304271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63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CE10A-D7E9-A642-B3B9-623B251E9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84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50" r:id="rId13"/>
    <p:sldLayoutId id="2147483849" r:id="rId14"/>
    <p:sldLayoutId id="2147483851" r:id="rId15"/>
    <p:sldLayoutId id="2147483852" r:id="rId16"/>
  </p:sldLayoutIdLst>
  <p:hf sldNum="0" hdr="0" ftr="0" dt="0"/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3200" b="1" kern="1200" baseline="0">
          <a:solidFill>
            <a:srgbClr val="00589D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28585" indent="-128585" algn="l" defTabSz="514337" rtl="0" eaLnBrk="1" latinLnBrk="0" hangingPunct="1">
        <a:lnSpc>
          <a:spcPct val="90000"/>
        </a:lnSpc>
        <a:spcBef>
          <a:spcPts val="563"/>
        </a:spcBef>
        <a:buFont typeface="Arial"/>
        <a:buChar char="•"/>
        <a:defRPr sz="1800" kern="1200">
          <a:solidFill>
            <a:srgbClr val="00589D"/>
          </a:solidFill>
          <a:latin typeface="+mn-lt"/>
          <a:ea typeface="+mn-ea"/>
          <a:cs typeface="+mn-cs"/>
        </a:defRPr>
      </a:lvl1pPr>
      <a:lvl2pPr marL="385754" indent="-128585" algn="l" defTabSz="514337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600" kern="1200">
          <a:solidFill>
            <a:srgbClr val="00589D"/>
          </a:solidFill>
          <a:latin typeface="+mn-lt"/>
          <a:ea typeface="+mn-ea"/>
          <a:cs typeface="+mn-cs"/>
        </a:defRPr>
      </a:lvl2pPr>
      <a:lvl3pPr marL="642922" indent="-128585" algn="l" defTabSz="514337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400" kern="1200">
          <a:solidFill>
            <a:srgbClr val="00589D"/>
          </a:solidFill>
          <a:latin typeface="+mn-lt"/>
          <a:ea typeface="+mn-ea"/>
          <a:cs typeface="+mn-cs"/>
        </a:defRPr>
      </a:lvl3pPr>
      <a:lvl4pPr marL="900091" indent="-128585" algn="l" defTabSz="514337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200" kern="1200">
          <a:solidFill>
            <a:srgbClr val="00589D"/>
          </a:solidFill>
          <a:latin typeface="+mn-lt"/>
          <a:ea typeface="+mn-ea"/>
          <a:cs typeface="+mn-cs"/>
        </a:defRPr>
      </a:lvl4pPr>
      <a:lvl5pPr marL="1157259" indent="-128585" algn="l" defTabSz="514337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100" kern="1200">
          <a:solidFill>
            <a:srgbClr val="00589D"/>
          </a:solidFill>
          <a:latin typeface="+mn-lt"/>
          <a:ea typeface="+mn-ea"/>
          <a:cs typeface="+mn-cs"/>
        </a:defRPr>
      </a:lvl5pPr>
      <a:lvl6pPr marL="1414428" indent="-128585" algn="l" defTabSz="514337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4" indent="-128585" algn="l" defTabSz="514337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8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2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8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332510"/>
            <a:ext cx="7886700" cy="2592460"/>
          </a:xfrm>
        </p:spPr>
        <p:txBody>
          <a:bodyPr>
            <a:noAutofit/>
          </a:bodyPr>
          <a:lstStyle/>
          <a:p>
            <a:r>
              <a:rPr lang="en-US" sz="3600" dirty="0" err="1"/>
              <a:t>Eesti</a:t>
            </a:r>
            <a:r>
              <a:rPr lang="en-US" sz="3600" dirty="0"/>
              <a:t> </a:t>
            </a:r>
            <a:r>
              <a:rPr lang="en-US" sz="3600" dirty="0" err="1"/>
              <a:t>Haigekassa</a:t>
            </a:r>
            <a:r>
              <a:rPr lang="et-EE" sz="3600" dirty="0"/>
              <a:t> </a:t>
            </a:r>
            <a:r>
              <a:rPr lang="en-US" sz="3600" dirty="0" err="1"/>
              <a:t>järelevalve</a:t>
            </a:r>
            <a:r>
              <a:rPr lang="en-US" sz="3600" dirty="0"/>
              <a:t> </a:t>
            </a:r>
            <a:r>
              <a:rPr lang="en-US" sz="3600" dirty="0" err="1"/>
              <a:t>meetodi</a:t>
            </a:r>
            <a:r>
              <a:rPr lang="et-EE" sz="3600" dirty="0"/>
              <a:t>d (RKH õigsuse kontroll)</a:t>
            </a:r>
            <a:r>
              <a:rPr lang="en-US" sz="3600" dirty="0"/>
              <a:t> ja</a:t>
            </a:r>
            <a:br>
              <a:rPr lang="en-US" sz="3600" dirty="0"/>
            </a:br>
            <a:r>
              <a:rPr lang="en-US" sz="3600" dirty="0" err="1"/>
              <a:t>sihtvalikute</a:t>
            </a:r>
            <a:r>
              <a:rPr lang="en-US" sz="3600" dirty="0"/>
              <a:t> </a:t>
            </a:r>
            <a:r>
              <a:rPr lang="en-US" sz="3600" dirty="0" err="1"/>
              <a:t>tulemustest</a:t>
            </a:r>
            <a:r>
              <a:rPr lang="en-US" sz="3600" dirty="0"/>
              <a:t>  </a:t>
            </a:r>
            <a:r>
              <a:rPr lang="en-US" sz="3600" dirty="0" err="1"/>
              <a:t>iseseisva</a:t>
            </a:r>
            <a:r>
              <a:rPr lang="en-US" sz="3600" dirty="0"/>
              <a:t> </a:t>
            </a:r>
            <a:r>
              <a:rPr lang="en-US" sz="3600" dirty="0" err="1"/>
              <a:t>statsionaarse</a:t>
            </a:r>
            <a:r>
              <a:rPr lang="en-US" sz="3600" dirty="0"/>
              <a:t> </a:t>
            </a:r>
            <a:r>
              <a:rPr lang="en-US" sz="3600" dirty="0" err="1"/>
              <a:t>õendusabi</a:t>
            </a:r>
            <a:r>
              <a:rPr lang="en-US" sz="3600" dirty="0"/>
              <a:t> </a:t>
            </a:r>
            <a:r>
              <a:rPr lang="en-US" sz="3600" dirty="0" err="1"/>
              <a:t>valdkonnas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sz="1800" dirty="0"/>
              <a:t>PHO RKH õigsuse kontrolli talitus</a:t>
            </a:r>
          </a:p>
          <a:p>
            <a:r>
              <a:rPr lang="en-US" sz="1800" dirty="0"/>
              <a:t>Elina Müürsepp</a:t>
            </a:r>
            <a:r>
              <a:rPr lang="et-EE" sz="1800" dirty="0"/>
              <a:t>  spetsialist</a:t>
            </a:r>
            <a:r>
              <a:rPr lang="en-US" sz="1800" dirty="0"/>
              <a:t> </a:t>
            </a:r>
            <a:r>
              <a:rPr lang="et-EE" sz="1800" dirty="0"/>
              <a:t>ja </a:t>
            </a:r>
            <a:r>
              <a:rPr lang="en-US" sz="1800" dirty="0"/>
              <a:t>Kadri Paal</a:t>
            </a:r>
            <a:r>
              <a:rPr lang="et-EE" sz="1800" dirty="0"/>
              <a:t> PHO usaldusarst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89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35903-EAE6-4E31-8FB9-534B48B45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Kontrollimehhanismid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D1895-E32C-409C-A62F-49A26292F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b="1" dirty="0"/>
              <a:t>TORU</a:t>
            </a:r>
            <a:r>
              <a:rPr lang="et-EE" dirty="0"/>
              <a:t> kontroll</a:t>
            </a:r>
          </a:p>
          <a:p>
            <a:pPr lvl="1"/>
            <a:r>
              <a:rPr lang="et-EE" dirty="0"/>
              <a:t>Iga haigekassasse edastatud arve läbib automaatse kontrolli. Vea leidmisel tagastatakse parandusteks.</a:t>
            </a:r>
          </a:p>
          <a:p>
            <a:r>
              <a:rPr lang="et-EE" b="1" dirty="0"/>
              <a:t>Ravikindlustushüvitiste õigsuse kontroll</a:t>
            </a:r>
          </a:p>
          <a:p>
            <a:pPr lvl="1"/>
            <a:r>
              <a:rPr lang="et-EE" dirty="0"/>
              <a:t>Tagada õige kodeerimine, ravikindlustusraha põhjendatud ja efektiivne kasutamine ning kindlustatule kvaliteetse raviteenuse osutamine.</a:t>
            </a:r>
          </a:p>
          <a:p>
            <a:r>
              <a:rPr lang="et-EE" b="1" dirty="0"/>
              <a:t>Standardpäring</a:t>
            </a:r>
            <a:r>
              <a:rPr lang="et-EE" dirty="0"/>
              <a:t>, regulaarselt kõikidele arvetele</a:t>
            </a:r>
          </a:p>
          <a:p>
            <a:pPr lvl="2"/>
            <a:r>
              <a:rPr lang="et-EE" dirty="0"/>
              <a:t>N: isikule samal päeval dubleerivalt esitatud teenuste seire, voodipäevade ja raviarve lahtioleku aja seire, TTL rakendussätete seire.</a:t>
            </a:r>
          </a:p>
          <a:p>
            <a:r>
              <a:rPr lang="et-EE" b="1" dirty="0"/>
              <a:t>Andmeanalüüs</a:t>
            </a:r>
            <a:r>
              <a:rPr lang="et-EE" dirty="0"/>
              <a:t> kindlal teemal.</a:t>
            </a:r>
          </a:p>
          <a:p>
            <a:r>
              <a:rPr lang="et-EE" b="1" dirty="0"/>
              <a:t>Sihtvalik</a:t>
            </a:r>
            <a:r>
              <a:rPr lang="et-EE" dirty="0"/>
              <a:t> on ravidokumendi tasandil vastavuse kontroll, kontrollitakse ravikindlustushüvitiste määramist ja väljamaksmist tõendavate dokumentide vastavust õigusaktidele, RRL-</a:t>
            </a:r>
            <a:r>
              <a:rPr lang="et-EE" dirty="0" err="1"/>
              <a:t>le</a:t>
            </a:r>
            <a:r>
              <a:rPr lang="et-EE" dirty="0"/>
              <a:t> ja ravijuhenditele.</a:t>
            </a:r>
          </a:p>
          <a:p>
            <a:endParaRPr lang="et-EE" dirty="0"/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932582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14937-0D76-44AD-95FB-2BD4C04A0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Kliinilised auditid ja sihtvalikud õendusabi valdkonnas 2015-2017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438EA-E561-4D3F-9D18-BD5E03FA1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b="1" dirty="0"/>
              <a:t>2015 - kliiniline audit „Iseseisva statsionaarse õendusabi kvaliteet ja põhjendatus“. </a:t>
            </a:r>
          </a:p>
          <a:p>
            <a:pPr lvl="1"/>
            <a:r>
              <a:rPr lang="fi-FI" dirty="0" err="1"/>
              <a:t>Kliiniline</a:t>
            </a:r>
            <a:r>
              <a:rPr lang="fi-FI" dirty="0"/>
              <a:t> </a:t>
            </a:r>
            <a:r>
              <a:rPr lang="fi-FI" dirty="0" err="1"/>
              <a:t>audit</a:t>
            </a:r>
            <a:r>
              <a:rPr lang="fi-FI" dirty="0"/>
              <a:t> on </a:t>
            </a:r>
            <a:r>
              <a:rPr lang="fi-FI" dirty="0" err="1"/>
              <a:t>ravikvaliteedi</a:t>
            </a:r>
            <a:r>
              <a:rPr lang="fi-FI" dirty="0"/>
              <a:t> </a:t>
            </a:r>
            <a:r>
              <a:rPr lang="fi-FI" dirty="0" err="1"/>
              <a:t>parendamise</a:t>
            </a:r>
            <a:r>
              <a:rPr lang="fi-FI" dirty="0"/>
              <a:t> </a:t>
            </a:r>
            <a:r>
              <a:rPr lang="fi-FI" dirty="0" err="1"/>
              <a:t>protsess</a:t>
            </a:r>
            <a:r>
              <a:rPr lang="et-EE" dirty="0"/>
              <a:t>.</a:t>
            </a:r>
            <a:endParaRPr lang="et-EE" b="1" dirty="0"/>
          </a:p>
          <a:p>
            <a:r>
              <a:rPr lang="et-EE" b="1" dirty="0"/>
              <a:t>2016 - Statsionaarse õendusabi patsientide liikumine nii asutuse sees kui ka teiste haiglate vahel</a:t>
            </a:r>
          </a:p>
          <a:p>
            <a:pPr lvl="1"/>
            <a:r>
              <a:rPr lang="et-EE" dirty="0"/>
              <a:t>10 teenuse osutajat, 240 ravijuhtu.</a:t>
            </a:r>
          </a:p>
          <a:p>
            <a:pPr lvl="1"/>
            <a:r>
              <a:rPr lang="et-EE" dirty="0"/>
              <a:t>Hinnati suunamise põhjendatust (saatekirjad), õendus- ja ravidokumentatsiooni, </a:t>
            </a:r>
          </a:p>
          <a:p>
            <a:pPr marL="257169" lvl="1" indent="0">
              <a:buNone/>
            </a:pPr>
            <a:r>
              <a:rPr lang="et-EE" dirty="0"/>
              <a:t>teenuse osutamise põhjendatust, ravijuhtude katkestamise põhjendatust ning raviarvete vastavust osutatud teenustele.</a:t>
            </a:r>
          </a:p>
          <a:p>
            <a:r>
              <a:rPr lang="et-EE" b="1" dirty="0"/>
              <a:t>2017 - Iseseisva statsionaarse õendusabi suunamise saatekirjad</a:t>
            </a:r>
          </a:p>
          <a:p>
            <a:pPr lvl="1"/>
            <a:r>
              <a:rPr lang="et-EE" dirty="0"/>
              <a:t>600 saatekirja (20 õendusabi asutust) ja tervisekaardi sissekanded (20 PA).</a:t>
            </a:r>
          </a:p>
          <a:p>
            <a:pPr lvl="1"/>
            <a:r>
              <a:rPr lang="et-EE" dirty="0"/>
              <a:t>Hinnati perearsti poolt väljastatud statsionaarse õendusabi teenusele suunamise saatekirja vastavust nõuetele ja suunamise põhjendatust tervisekaardi andmetel.</a:t>
            </a:r>
          </a:p>
        </p:txBody>
      </p:sp>
    </p:spTree>
    <p:extLst>
      <p:ext uri="{BB962C8B-B14F-4D97-AF65-F5344CB8AC3E}">
        <p14:creationId xmlns:p14="http://schemas.microsoft.com/office/powerpoint/2010/main" val="1896511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55572-2AE4-467F-A1A0-76ED2FE2C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t-EE" dirty="0"/>
            </a:br>
            <a:r>
              <a:rPr lang="et-EE" dirty="0"/>
              <a:t>Järeldused </a:t>
            </a:r>
            <a:br>
              <a:rPr lang="et-EE" dirty="0"/>
            </a:br>
            <a:r>
              <a:rPr lang="et-EE" sz="2000" dirty="0"/>
              <a:t>Statsionaarse õendusabi patsientide liikumine nii asutuse sees kui ka teiste haiglate vahel</a:t>
            </a:r>
            <a:br>
              <a:rPr lang="et-EE" dirty="0"/>
            </a:b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DAD7C-7947-4DEE-B756-A281A080F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55% juhtudest puudus saatekirjal suunava arsti poolt hinnatud õendusabi vajadus ning sagedus.</a:t>
            </a:r>
          </a:p>
          <a:p>
            <a:r>
              <a:rPr lang="et-EE" dirty="0"/>
              <a:t>Õendusanamneesis sisalduv info ning õendusplaanis kajastatu kattusid osaliselt, harva täies mahus.</a:t>
            </a:r>
          </a:p>
          <a:p>
            <a:r>
              <a:rPr lang="et-EE" dirty="0"/>
              <a:t>Õendusplaani ei täideta statsionaaris viibimise kestel ning hinnang oli osaline või hinnati täitmist lakooniliselt.</a:t>
            </a:r>
          </a:p>
          <a:p>
            <a:r>
              <a:rPr lang="et-EE" dirty="0"/>
              <a:t>Vastuolude esinemine (saatekiri) </a:t>
            </a:r>
            <a:r>
              <a:rPr lang="et-EE" b="1" dirty="0"/>
              <a:t>-&gt;vastuvõtu seisundi kirjeldus/õendusanamnees -&gt; õendusplaan -&gt; õenduspäevik-&gt; </a:t>
            </a:r>
            <a:r>
              <a:rPr lang="et-EE" dirty="0"/>
              <a:t>(arsti konsultatsioonid) </a:t>
            </a:r>
            <a:r>
              <a:rPr lang="et-EE" b="1" dirty="0"/>
              <a:t>-&gt; </a:t>
            </a:r>
            <a:r>
              <a:rPr lang="et-EE" b="1" dirty="0" err="1"/>
              <a:t>õendusepikriis</a:t>
            </a:r>
            <a:r>
              <a:rPr lang="et-EE" b="1" dirty="0"/>
              <a:t>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3712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6ED7C-8FFC-4E1A-ACB2-86EF74ABE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900" dirty="0"/>
              <a:t>Järeldused II</a:t>
            </a:r>
            <a:br>
              <a:rPr lang="et-EE" sz="2900" dirty="0"/>
            </a:br>
            <a:r>
              <a:rPr lang="et-EE" sz="1800" dirty="0"/>
              <a:t>Statsionaarse õendusabi patsientide liikumine nii asutuse sees kui ka teiste haiglate vahel</a:t>
            </a: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24F7D-1943-4EFF-97EE-64075A058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77724"/>
            <a:ext cx="7886700" cy="3626115"/>
          </a:xfrm>
        </p:spPr>
        <p:txBody>
          <a:bodyPr>
            <a:normAutofit/>
          </a:bodyPr>
          <a:lstStyle/>
          <a:p>
            <a:r>
              <a:rPr lang="et-EE" dirty="0"/>
              <a:t>8,3% ei olnud statsionaarse õendusabi teenus põhjendatud, patsient vajas teist teenust (nt sotsiaalhoolekanne). </a:t>
            </a:r>
          </a:p>
          <a:p>
            <a:r>
              <a:rPr lang="et-EE" dirty="0"/>
              <a:t>Peamised põhjused:</a:t>
            </a:r>
          </a:p>
          <a:p>
            <a:pPr lvl="1"/>
            <a:r>
              <a:rPr lang="et-EE" dirty="0"/>
              <a:t>Patsiendil oli ainult hooldusvajadus.</a:t>
            </a:r>
          </a:p>
          <a:p>
            <a:pPr lvl="1"/>
            <a:r>
              <a:rPr lang="et-EE" dirty="0"/>
              <a:t>Korduval hospitaliseerimisel, uue raviperioodi alguses, ei selgunud ravidokumentidest õendusabi teenuse vajadus.</a:t>
            </a:r>
          </a:p>
          <a:p>
            <a:pPr lvl="1"/>
            <a:r>
              <a:rPr lang="et-EE" dirty="0"/>
              <a:t>Ja /või „vanade“ saatekirja kasutamine, mis ei peegeldanud tegelikkust (sisuline suunamine puudus).</a:t>
            </a:r>
          </a:p>
          <a:p>
            <a:pPr lvl="1"/>
            <a:r>
              <a:rPr lang="et-EE" dirty="0"/>
              <a:t>Vastuolud dokumentatsiooni erinevates osades.</a:t>
            </a:r>
          </a:p>
          <a:p>
            <a:pPr lvl="1"/>
            <a:r>
              <a:rPr lang="et-EE" dirty="0"/>
              <a:t>Patsient viibis nädalavahetustel kodus.</a:t>
            </a:r>
          </a:p>
          <a:p>
            <a:pPr lvl="1"/>
            <a:r>
              <a:rPr lang="et-EE" dirty="0"/>
              <a:t>Puudulik dokumenteerimine (sissekanded teenuste osutamise kohta puudusid).</a:t>
            </a:r>
          </a:p>
          <a:p>
            <a:pPr lvl="1"/>
            <a:r>
              <a:rPr lang="et-EE" dirty="0"/>
              <a:t>Patsient ootas hooldekodu kohta.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2689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B39C5-3424-4EF0-8B5E-9E0C4D757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/>
              <a:t>Järeldused</a:t>
            </a:r>
            <a:br>
              <a:rPr lang="et-EE" dirty="0"/>
            </a:br>
            <a:r>
              <a:rPr lang="et-EE" sz="2200" dirty="0"/>
              <a:t>Iseseisva statsionaarse õendusabi suunamise saatekirjad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4146B-4492-4326-B10D-E21069485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Saatekirjad olid puudulikult täidetud. </a:t>
            </a:r>
          </a:p>
          <a:p>
            <a:r>
              <a:rPr lang="et-EE" dirty="0"/>
              <a:t>Valdavalt olid puudulikult täidetud terviseseisundit kajastavaid andmed.</a:t>
            </a:r>
          </a:p>
          <a:p>
            <a:r>
              <a:rPr lang="et-EE" dirty="0"/>
              <a:t>86% juhtudest oli saatekirjal hinnatud õendusabi vajadus (sageli formaalne) ja 20% juhtudest õendusabi osutamise sagedus.</a:t>
            </a:r>
          </a:p>
          <a:p>
            <a:r>
              <a:rPr lang="et-EE" dirty="0"/>
              <a:t>Pooltel  juhtudel ei selgunud saatekirjade andmetelt iseseisva statsionaarse õendusabi teenusele suunamise meditsiiniline põhjendatus.</a:t>
            </a:r>
          </a:p>
          <a:p>
            <a:r>
              <a:rPr lang="et-EE" dirty="0"/>
              <a:t>¼ juhtudel ei selgunud tervisekaartide sissekannetest iseseisva statsionaarse õendusabi teenusele suunamise meditsiiniline põhjendatus.</a:t>
            </a:r>
          </a:p>
          <a:p>
            <a:r>
              <a:rPr lang="et-EE" dirty="0"/>
              <a:t>11% juhtudest väljastasid perearstid saatekirja ajal, kui patsient viibis iseseisva  statsionaarse õendusabi asutuses (5%-45%).</a:t>
            </a:r>
          </a:p>
          <a:p>
            <a:r>
              <a:rPr lang="et-EE" dirty="0"/>
              <a:t>6 % juhtudest kasutati statsionaarses õendusabis sama saatekirja korduvalt („vana saatekiri“) (5%-25%) see oli õendusabi asutuste eksimus.</a:t>
            </a:r>
          </a:p>
        </p:txBody>
      </p:sp>
    </p:spTree>
    <p:extLst>
      <p:ext uri="{BB962C8B-B14F-4D97-AF65-F5344CB8AC3E}">
        <p14:creationId xmlns:p14="http://schemas.microsoft.com/office/powerpoint/2010/main" val="2702880537"/>
      </p:ext>
    </p:extLst>
  </p:cSld>
  <p:clrMapOvr>
    <a:masterClrMapping/>
  </p:clrMapOvr>
</p:sld>
</file>

<file path=ppt/theme/theme1.xml><?xml version="1.0" encoding="utf-8"?>
<a:theme xmlns:a="http://schemas.openxmlformats.org/drawingml/2006/main" name="Haigekassa-Roheline">
  <a:themeElements>
    <a:clrScheme name="Custom 1">
      <a:dk1>
        <a:srgbClr val="00589C"/>
      </a:dk1>
      <a:lt1>
        <a:srgbClr val="FBFDFB"/>
      </a:lt1>
      <a:dk2>
        <a:srgbClr val="60BA46"/>
      </a:dk2>
      <a:lt2>
        <a:srgbClr val="FBFDFB"/>
      </a:lt2>
      <a:accent1>
        <a:srgbClr val="60BA46"/>
      </a:accent1>
      <a:accent2>
        <a:srgbClr val="00589C"/>
      </a:accent2>
      <a:accent3>
        <a:srgbClr val="F99D26"/>
      </a:accent3>
      <a:accent4>
        <a:srgbClr val="00AEFE"/>
      </a:accent4>
      <a:accent5>
        <a:srgbClr val="D0431C"/>
      </a:accent5>
      <a:accent6>
        <a:srgbClr val="CBDB29"/>
      </a:accent6>
      <a:hlink>
        <a:srgbClr val="00589C"/>
      </a:hlink>
      <a:folHlink>
        <a:srgbClr val="00589C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3" id="{A0966CFA-2018-AB43-A21D-985DB0E60E4F}" vid="{D67F6F74-40C6-504D-9FCE-0767E69A91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haigekassa-roheline (3)</Template>
  <TotalTime>266</TotalTime>
  <Words>477</Words>
  <Application>Microsoft Office PowerPoint</Application>
  <PresentationFormat>On-screen Show (16:10)</PresentationFormat>
  <Paragraphs>52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Haigekassa-Roheline</vt:lpstr>
      <vt:lpstr>Eesti Haigekassa järelevalve meetodid (RKH õigsuse kontroll) ja sihtvalikute tulemustest  iseseisva statsionaarse õendusabi valdkonnas</vt:lpstr>
      <vt:lpstr>Kontrollimehhanismid</vt:lpstr>
      <vt:lpstr>Kliinilised auditid ja sihtvalikud õendusabi valdkonnas 2015-2017</vt:lpstr>
      <vt:lpstr> Järeldused  Statsionaarse õendusabi patsientide liikumine nii asutuse sees kui ka teiste haiglate vahel </vt:lpstr>
      <vt:lpstr>Järeldused II Statsionaarse õendusabi patsientide liikumine nii asutuse sees kui ka teiste haiglate vahel</vt:lpstr>
      <vt:lpstr>Järeldused Iseseisva statsionaarse õendusabi suunamise saatekirjad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Kadri Paal</dc:creator>
  <cp:lastModifiedBy>Kadri Paal</cp:lastModifiedBy>
  <cp:revision>60</cp:revision>
  <dcterms:created xsi:type="dcterms:W3CDTF">2018-04-16T07:50:45Z</dcterms:created>
  <dcterms:modified xsi:type="dcterms:W3CDTF">2018-04-19T17:49:36Z</dcterms:modified>
</cp:coreProperties>
</file>